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7" r:id="rId3"/>
    <p:sldId id="260" r:id="rId4"/>
    <p:sldId id="261" r:id="rId5"/>
    <p:sldId id="256" r:id="rId6"/>
    <p:sldId id="263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C895EF-C957-438C-9E00-B8A743972DA4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B9D3F4-A9D1-4F9D-90EA-876942C21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9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E3CB5-B3B7-4927-B66B-E20B42D15B5B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F4F37-B8E2-46AD-9BAE-7EDB1728FB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892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E3CB5-B3B7-4927-B66B-E20B42D15B5B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F4F37-B8E2-46AD-9BAE-7EDB1728FB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709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E3CB5-B3B7-4927-B66B-E20B42D15B5B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F4F37-B8E2-46AD-9BAE-7EDB1728FB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73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" name="Straight Connector 31"/>
            <p:cNvCxnSpPr/>
            <p:nvPr/>
          </p:nvCxnSpPr>
          <p:spPr>
            <a:xfrm>
              <a:off x="9370484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"/>
            <p:cNvCxnSpPr/>
            <p:nvPr/>
          </p:nvCxnSpPr>
          <p:spPr>
            <a:xfrm flipH="1">
              <a:off x="7425267" y="3680884"/>
              <a:ext cx="4764617" cy="317711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30"/>
            <p:cNvSpPr/>
            <p:nvPr/>
          </p:nvSpPr>
          <p:spPr>
            <a:xfrm>
              <a:off x="10371667" y="3589867"/>
              <a:ext cx="1818217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8"/>
            <p:cNvSpPr/>
            <p:nvPr/>
          </p:nvSpPr>
          <p:spPr>
            <a:xfrm rot="10800000">
              <a:off x="0" y="0"/>
              <a:ext cx="842433" cy="5666318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3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F4B5C-BCE7-4AF9-B184-B4391674D3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5371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3F3E9-8537-4649-95F6-3F5DDA3BB6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5656408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8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618B7-5BA9-4CC4-A017-2B8479D401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7493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5" y="2160590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9" y="2160590"/>
            <a:ext cx="4184035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56846-370D-406E-8E17-5BC4EC2C24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8979063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6" y="2160983"/>
            <a:ext cx="4185623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6" y="2737246"/>
            <a:ext cx="4185623" cy="330411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9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5" y="2737246"/>
            <a:ext cx="4185617" cy="330411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5442A-C800-4775-A1ED-C06C8E5DE3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0043940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98EAD-CF68-4D42-A23D-41D80CD305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61724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08434-A8D4-4ADB-BDBC-71551AF6F8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4663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498604"/>
            <a:ext cx="3854528" cy="1278467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2" y="514924"/>
            <a:ext cx="4513541" cy="55264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5" y="2777070"/>
            <a:ext cx="3854528" cy="2584449"/>
          </a:xfrm>
        </p:spPr>
        <p:txBody>
          <a:bodyPr/>
          <a:lstStyle>
            <a:lvl1pPr marL="0" indent="0">
              <a:buNone/>
              <a:defRPr sz="1400"/>
            </a:lvl1pPr>
            <a:lvl2pPr marL="457051" indent="0">
              <a:buNone/>
              <a:defRPr sz="1400"/>
            </a:lvl2pPr>
            <a:lvl3pPr marL="914104" indent="0">
              <a:buNone/>
              <a:defRPr sz="1200"/>
            </a:lvl3pPr>
            <a:lvl4pPr marL="1371155" indent="0">
              <a:buNone/>
              <a:defRPr sz="1000"/>
            </a:lvl4pPr>
            <a:lvl5pPr marL="1828205" indent="0">
              <a:buNone/>
              <a:defRPr sz="1000"/>
            </a:lvl5pPr>
            <a:lvl6pPr marL="2285258" indent="0">
              <a:buNone/>
              <a:defRPr sz="1000"/>
            </a:lvl6pPr>
            <a:lvl7pPr marL="2742309" indent="0">
              <a:buNone/>
              <a:defRPr sz="1000"/>
            </a:lvl7pPr>
            <a:lvl8pPr marL="3199360" indent="0">
              <a:buNone/>
              <a:defRPr sz="1000"/>
            </a:lvl8pPr>
            <a:lvl9pPr marL="365641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0631F-BC52-43C1-B987-994D54C3CA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8469411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E3CB5-B3B7-4927-B66B-E20B42D15B5B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F4F37-B8E2-46AD-9BAE-7EDB1728FB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8338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4800600"/>
            <a:ext cx="8596667" cy="566739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5" y="609601"/>
            <a:ext cx="8596668" cy="3845719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5" y="5367339"/>
            <a:ext cx="8596667" cy="674024"/>
          </a:xfrm>
        </p:spPr>
        <p:txBody>
          <a:bodyPr/>
          <a:lstStyle>
            <a:lvl1pPr marL="0" indent="0">
              <a:buNone/>
              <a:defRPr sz="12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20A1A-3E48-4E79-96AE-E82297568C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81473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3"/>
          </a:xfrm>
        </p:spPr>
        <p:txBody>
          <a:bodyPr anchor="ctr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D579E-6E08-4821-AADB-B8E53324AA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6508050"/>
      </p:ext>
    </p:extLst>
  </p:cSld>
  <p:clrMapOvr>
    <a:masterClrMapping/>
  </p:clrMapOvr>
  <p:hf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41867" y="789518"/>
            <a:ext cx="609600" cy="586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rgbClr val="9DC3E6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92117" y="2887133"/>
            <a:ext cx="609600" cy="584200"/>
          </a:xfrm>
          <a:prstGeom prst="rect">
            <a:avLst/>
          </a:prstGeom>
        </p:spPr>
        <p:txBody>
          <a:bodyPr lIns="91440" tIns="45720" rIns="91440" bIns="4572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80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89" indent="0">
              <a:buFontTx/>
              <a:buNone/>
              <a:defRPr/>
            </a:lvl2pPr>
            <a:lvl3pPr marL="914377" indent="0">
              <a:buFontTx/>
              <a:buNone/>
              <a:defRPr/>
            </a:lvl3pPr>
            <a:lvl4pPr marL="1371566" indent="0">
              <a:buFontTx/>
              <a:buNone/>
              <a:defRPr/>
            </a:lvl4pPr>
            <a:lvl5pPr marL="1828754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3"/>
          </a:xfrm>
        </p:spPr>
        <p:txBody>
          <a:bodyPr anchor="ctr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3ADC2-5F95-4AE4-A64D-2484D1495B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3108104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9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5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0316-9468-49E9-AA85-5456B3460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2988987"/>
      </p:ext>
    </p:extLst>
  </p:cSld>
  <p:clrMapOvr>
    <a:masterClrMapping/>
  </p:clrMapOvr>
  <p:hf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41867" y="789518"/>
            <a:ext cx="609600" cy="586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rgbClr val="9DC3E6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892117" y="2887133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rgbClr val="9DC3E6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89" indent="0">
              <a:buFontTx/>
              <a:buNone/>
              <a:defRPr/>
            </a:lvl2pPr>
            <a:lvl3pPr marL="914377" indent="0">
              <a:buFontTx/>
              <a:buNone/>
              <a:defRPr/>
            </a:lvl3pPr>
            <a:lvl4pPr marL="1371566" indent="0">
              <a:buFontTx/>
              <a:buNone/>
              <a:defRPr/>
            </a:lvl4pPr>
            <a:lvl5pPr marL="1828754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5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EFC75-FFF5-43CE-9AA7-904DE28C3D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7086530"/>
      </p:ext>
    </p:extLst>
  </p:cSld>
  <p:clrMapOvr>
    <a:masterClrMapping/>
  </p:clrMapOvr>
  <p:hf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189" indent="0">
              <a:buFontTx/>
              <a:buNone/>
              <a:defRPr/>
            </a:lvl2pPr>
            <a:lvl3pPr marL="914377" indent="0">
              <a:buFontTx/>
              <a:buNone/>
              <a:defRPr/>
            </a:lvl3pPr>
            <a:lvl4pPr marL="1371566" indent="0">
              <a:buFontTx/>
              <a:buNone/>
              <a:defRPr/>
            </a:lvl4pPr>
            <a:lvl5pPr marL="1828754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5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7C297-31FD-43C6-A110-1625A589F9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746336"/>
      </p:ext>
    </p:extLst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0E9D9-2287-49DE-AF64-592FAAF090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9888256"/>
      </p:ext>
    </p:extLst>
  </p:cSld>
  <p:clrMapOvr>
    <a:masterClrMapping/>
  </p:clrMapOvr>
  <p:hf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4" y="609600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1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1D31F-873F-4956-B367-35AEF188D9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3713494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E3CB5-B3B7-4927-B66B-E20B42D15B5B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F4F37-B8E2-46AD-9BAE-7EDB1728FB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387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E3CB5-B3B7-4927-B66B-E20B42D15B5B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F4F37-B8E2-46AD-9BAE-7EDB1728FB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734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E3CB5-B3B7-4927-B66B-E20B42D15B5B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F4F37-B8E2-46AD-9BAE-7EDB1728FB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320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E3CB5-B3B7-4927-B66B-E20B42D15B5B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F4F37-B8E2-46AD-9BAE-7EDB1728FB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095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E3CB5-B3B7-4927-B66B-E20B42D15B5B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F4F37-B8E2-46AD-9BAE-7EDB1728FB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996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E3CB5-B3B7-4927-B66B-E20B42D15B5B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F4F37-B8E2-46AD-9BAE-7EDB1728FB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038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E3CB5-B3B7-4927-B66B-E20B42D15B5B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F4F37-B8E2-46AD-9BAE-7EDB1728FB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155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E3CB5-B3B7-4927-B66B-E20B42D15B5B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F4F37-B8E2-46AD-9BAE-7EDB1728FB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67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0484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0884"/>
              <a:ext cx="4764617" cy="317711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7" y="3589867"/>
              <a:ext cx="1818217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77333" y="609600"/>
            <a:ext cx="8595784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3" y="2161118"/>
            <a:ext cx="8595784" cy="387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4" y="6040967"/>
            <a:ext cx="912284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0967"/>
            <a:ext cx="6297084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1551" y="6040967"/>
            <a:ext cx="681567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7E2FA157-7025-4D58-B80D-EEEC38425D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345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dt="0"/>
  <p:txStyles>
    <p:titleStyle>
      <a:lvl1pPr algn="l" defTabSz="457189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189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189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189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189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891" indent="-342891" algn="l" defTabSz="457189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733" kern="1200">
          <a:solidFill>
            <a:srgbClr val="404040"/>
          </a:solidFill>
          <a:latin typeface="+mn-lt"/>
          <a:ea typeface="+mn-ea"/>
          <a:cs typeface="+mn-cs"/>
        </a:defRPr>
      </a:lvl1pPr>
      <a:lvl2pPr marL="742932" indent="-285744" algn="l" defTabSz="457189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2971" indent="-228594" algn="l" defTabSz="457189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333" kern="1200">
          <a:solidFill>
            <a:srgbClr val="404040"/>
          </a:solidFill>
          <a:latin typeface="+mn-lt"/>
          <a:ea typeface="+mn-ea"/>
          <a:cs typeface="+mn-cs"/>
        </a:defRPr>
      </a:lvl3pPr>
      <a:lvl4pPr marL="1600160" indent="-228594" algn="l" defTabSz="457189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349" indent="-228594" algn="l" defTabSz="457189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592" y="246888"/>
            <a:ext cx="11585448" cy="6373368"/>
          </a:xfrm>
        </p:spPr>
        <p:txBody>
          <a:bodyPr/>
          <a:lstStyle/>
          <a:p>
            <a:pPr marL="92075" indent="249238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32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проверках соблюдения гражданами, замещавшими должности государственной гражданской службы и должности муниципальной службы, ограничений при заключении ими трудового договора и (или) гражданско-правового договора в случаях, предусмотренных федеральными законами: </a:t>
            </a:r>
          </a:p>
          <a:p>
            <a:pPr marL="92075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основания </a:t>
            </a:r>
            <a:r>
              <a:rPr lang="ru-RU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порядок проведения проверок, их результаты; проведение анализа в случае поступления уведомления о трудоустройстве бывшего служащего, его </a:t>
            </a:r>
            <a:r>
              <a:rPr lang="ru-RU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итоги.</a:t>
            </a:r>
          </a:p>
          <a:p>
            <a:pPr marL="92075" indent="249238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8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7465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7472" y="246888"/>
            <a:ext cx="11402568" cy="6373368"/>
          </a:xfrm>
        </p:spPr>
        <p:txBody>
          <a:bodyPr/>
          <a:lstStyle/>
          <a:p>
            <a:pPr marL="92075" indent="249238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600" b="1" dirty="0" smtClean="0">
              <a:solidFill>
                <a:srgbClr val="00206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2075" indent="249238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8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740" y="246888"/>
            <a:ext cx="11686032" cy="6753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ПЕРЕЧЕНЬ </a:t>
            </a:r>
            <a:endParaRPr lang="ru-RU" dirty="0" smtClean="0">
              <a:solidFill>
                <a:srgbClr val="00206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положений законодательства, методических материалов, материалов судебной практики, которыми необходимо руководствоваться в ходе анализа соблюдения требований законодательства о трудоустройстве бывших </a:t>
            </a:r>
            <a:r>
              <a:rPr lang="ru-RU" b="1" i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служащих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200" dirty="0" smtClean="0">
              <a:solidFill>
                <a:srgbClr val="00206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endParaRPr lang="ru-RU" dirty="0" smtClean="0">
              <a:solidFill>
                <a:srgbClr val="00206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49263" algn="just"/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 Статья 12 Федерального закона от 25.12.2008 № 273-ФЗ «О противодействии коррупции».</a:t>
            </a:r>
            <a:endParaRPr lang="ru-RU" b="1" dirty="0" smtClean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49263" algn="just"/>
            <a:r>
              <a:rPr lang="ru-RU" sz="1000" b="1" dirty="0" smtClean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  <a:p>
            <a:pPr indent="449263" algn="just"/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 Статья 64.1 Трудового кодекса Российской Федерации.</a:t>
            </a:r>
            <a:endParaRPr lang="ru-RU" b="1" dirty="0" smtClean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49263" algn="just"/>
            <a:r>
              <a:rPr lang="ru-RU" sz="1000" b="1" dirty="0" smtClean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  <a:p>
            <a:pPr indent="449263" algn="just"/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 Указ Президента </a:t>
            </a: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РФ 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01.07.2010 № 821 «О комиссиях по соблюдению требований к служебному поведению федеральных государственных служащих и урегулированию конфликта интересов</a:t>
            </a: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».</a:t>
            </a:r>
            <a:endParaRPr lang="ru-RU" b="1" dirty="0" smtClean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49263" algn="just"/>
            <a:r>
              <a:rPr lang="ru-RU" sz="1000" b="1" dirty="0" smtClean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  <a:p>
            <a:pPr indent="449263" algn="just"/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4. </a:t>
            </a: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Правительства РФ от 21.01.2015 № 29 «</a:t>
            </a:r>
            <a:r>
              <a:rPr lang="ru-RU" b="1" i="0" u="none" strike="noStrike" baseline="0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утверждении Правил сообщения работодателем о заключении трудового или гражданско-правового договора на выполнение работ (оказание услуг) с гражданином, замещавшим должности государственной или муниципальной службы, перечень которых устанавливается нормативными правовыми актами Российской Федерации».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endParaRPr lang="ru-RU" sz="1000" b="1" dirty="0" smtClean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indent="449263" algn="just"/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 Постановление Губернатора </a:t>
            </a: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 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21.09.2010 № 306 «Об утверждении Положения о комиссиях по соблюдению требований к служебному поведению государственных гражданских служащих Новосибирской области и урегулированию конфликта интересов».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105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endParaRPr lang="ru-RU" sz="1200" dirty="0" smtClean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105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22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192" y="1517904"/>
            <a:ext cx="11402568" cy="6373368"/>
          </a:xfrm>
        </p:spPr>
        <p:txBody>
          <a:bodyPr/>
          <a:lstStyle/>
          <a:p>
            <a:pPr marL="92075" indent="249238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600" b="1" dirty="0" smtClean="0">
              <a:solidFill>
                <a:srgbClr val="00206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2075" indent="249238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8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1440" y="116109"/>
            <a:ext cx="12024360" cy="6339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0238"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</a:t>
            </a: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 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20.09.2010 № 300 «О мерах по реализации отдельных положений Федерального закона «О противодействии коррупции».</a:t>
            </a:r>
          </a:p>
          <a:p>
            <a:pPr lvl="0" indent="630238" algn="just"/>
            <a:endParaRPr lang="ru-RU" sz="1000" b="1" dirty="0" smtClean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630238"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Изданный на основании Указа Президента РФ № 821, постановления Губернатора НСО № 306 правовой акт областного исполнительного органа государственной власти Новосибирской области/государственного органа Новосибирской области, муниципальный правовой акт, регулирующий порядок рассмотрения комиссией по соблюдению требований к служебному поведению и урегулированию конфликта интересов, созданной в соответствующем органе, вопросов соблюдения  требований законодательства о трудоустройстве.</a:t>
            </a:r>
            <a:endParaRPr lang="ru-RU" b="1" dirty="0" smtClean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630238" algn="just">
              <a:lnSpc>
                <a:spcPct val="107000"/>
              </a:lnSpc>
              <a:spcAft>
                <a:spcPts val="0"/>
              </a:spcAft>
            </a:pPr>
            <a:r>
              <a:rPr lang="ru-RU" sz="1000" b="1" dirty="0" smtClean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  <a:p>
            <a:pPr indent="630238"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8.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Обзор судебной практики по делам о привлечении к административной ответственности, предусмотренной статьей 19.29 Кодекса </a:t>
            </a: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РФ 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административных правонарушениях (утвержден Президиумом Верховного Суда </a:t>
            </a: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РФ 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30.11.2016).</a:t>
            </a:r>
            <a:endParaRPr lang="ru-RU" b="1" dirty="0" smtClean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630238" algn="just">
              <a:lnSpc>
                <a:spcPct val="107000"/>
              </a:lnSpc>
              <a:spcAft>
                <a:spcPts val="0"/>
              </a:spcAft>
            </a:pPr>
            <a:endParaRPr lang="ru-RU" sz="1000" b="1" dirty="0" smtClean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630238"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9.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Постановление Пленума Верховного Суда </a:t>
            </a: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РФ 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28.11.2017 № 46 «О некоторых вопросах, возникающих при рассмотрении судьями дел о привлечении к административной ответственности по статье 19.29 Кодекса Российской Федерации об административных правонарушениях».</a:t>
            </a:r>
            <a:endParaRPr lang="ru-RU" b="1" dirty="0" smtClean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630238" algn="just">
              <a:lnSpc>
                <a:spcPct val="107000"/>
              </a:lnSpc>
              <a:spcAft>
                <a:spcPts val="0"/>
              </a:spcAft>
            </a:pPr>
            <a:endParaRPr lang="ru-RU" sz="1000" b="1" dirty="0" smtClean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10.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МЕТОДИЧЕСКИЕ </a:t>
            </a: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вопросам соблюдения ограничений, налагаемых на гражданина, замещавшего должность государственной (муниципальной) </a:t>
            </a: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службы, при </a:t>
            </a:r>
            <a:r>
              <a:rPr lang="ru-RU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заключении им трудового или гражданско-правового </a:t>
            </a: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договора с организацией</a:t>
            </a: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(письмо Минтруда России от 04.04.2018 №18-0/10/В-2355): </a:t>
            </a:r>
            <a:r>
              <a:rPr lang="en-US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https</a:t>
            </a:r>
            <a:r>
              <a:rPr lang="en-US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://</a:t>
            </a:r>
            <a:r>
              <a:rPr lang="en-US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rosmintrud.ru/ministry/programms/anticorruption/9/4</a:t>
            </a: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0).</a:t>
            </a:r>
            <a:endParaRPr lang="ru-RU" b="1" dirty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116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7721" y="718571"/>
            <a:ext cx="7118604" cy="590465"/>
          </a:xfrm>
          <a:prstGeom prst="rect">
            <a:avLst/>
          </a:prstGeom>
          <a:solidFill>
            <a:srgbClr val="51C3F9">
              <a:lumMod val="20000"/>
              <a:lumOff val="80000"/>
            </a:srgbClr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lIns="91428" tIns="45712" rIns="91428" bIns="45712" rtlCol="0" anchor="ctr"/>
          <a:lstStyle/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Гражданин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/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служащий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468727"/>
              </p:ext>
            </p:extLst>
          </p:nvPr>
        </p:nvGraphicFramePr>
        <p:xfrm>
          <a:off x="558265" y="201276"/>
          <a:ext cx="1135781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57811">
                  <a:extLst>
                    <a:ext uri="{9D8B030D-6E8A-4147-A177-3AD203B41FA5}">
                      <a16:colId xmlns:a16="http://schemas.microsoft.com/office/drawing/2014/main" val="26134398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Последовательность действий по анализу соблюдения требований о трудоустройстве</a:t>
                      </a:r>
                      <a:endParaRPr lang="ru-RU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2">
                        <a:alpha val="3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5538546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67721" y="1749862"/>
            <a:ext cx="3511605" cy="1607091"/>
          </a:xfrm>
          <a:prstGeom prst="rect">
            <a:avLst/>
          </a:prstGeom>
          <a:solidFill>
            <a:srgbClr val="51C3F9">
              <a:lumMod val="20000"/>
              <a:lumOff val="80000"/>
            </a:srgbClr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lIns="91428" tIns="45712" rIns="91428" bIns="45712" rtlCol="0" anchor="ctr"/>
          <a:lstStyle/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замещавший должность </a:t>
            </a:r>
          </a:p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</a:t>
            </a: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kumimoji="0" lang="ru-RU" sz="15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</a:t>
            </a: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службы, включенную в перечень, установленный НПА (постановление Губернатора НСО от 20.09.2010</a:t>
            </a:r>
            <a:r>
              <a:rPr kumimoji="0" lang="ru-RU" sz="15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№ 300)</a:t>
            </a:r>
            <a:endParaRPr kumimoji="0" lang="ru-RU" sz="15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87885" y="1452081"/>
            <a:ext cx="2841740" cy="997802"/>
          </a:xfrm>
          <a:prstGeom prst="rect">
            <a:avLst/>
          </a:prstGeom>
          <a:solidFill>
            <a:srgbClr val="51C3F9">
              <a:lumMod val="20000"/>
              <a:lumOff val="80000"/>
            </a:srgbClr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lIns="91428" tIns="45712" rIns="91428" bIns="45712" rtlCol="0" anchor="ctr"/>
          <a:lstStyle/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течение двух лет после увольнения со службы</a:t>
            </a:r>
            <a:endParaRPr kumimoji="0" lang="ru-RU" sz="15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404789" y="1367773"/>
            <a:ext cx="327259" cy="290231"/>
          </a:xfrm>
          <a:prstGeom prst="straightConnector1">
            <a:avLst/>
          </a:prstGeom>
          <a:ln w="539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1955244" y="1349466"/>
            <a:ext cx="1" cy="354206"/>
          </a:xfrm>
          <a:prstGeom prst="straightConnector1">
            <a:avLst/>
          </a:prstGeom>
          <a:ln w="539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7323406" y="1042309"/>
            <a:ext cx="434556" cy="266727"/>
          </a:xfrm>
          <a:prstGeom prst="straightConnector1">
            <a:avLst/>
          </a:prstGeom>
          <a:ln w="539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7757962" y="790582"/>
            <a:ext cx="4254366" cy="1547235"/>
          </a:xfrm>
          <a:prstGeom prst="rect">
            <a:avLst/>
          </a:prstGeom>
          <a:solidFill>
            <a:srgbClr val="51C3F9">
              <a:lumMod val="20000"/>
              <a:lumOff val="80000"/>
            </a:srgbClr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lIns="91428" tIns="45712" rIns="91428" bIns="45712" rtlCol="0" anchor="ctr"/>
          <a:lstStyle/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Если отдельные функции</a:t>
            </a:r>
          </a:p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kumimoji="0" lang="ru-RU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управления данной организацией входили в его должностные (служебные) обязанности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Shape 523"/>
          <p:cNvSpPr/>
          <p:nvPr/>
        </p:nvSpPr>
        <p:spPr>
          <a:xfrm>
            <a:off x="4184725" y="2520370"/>
            <a:ext cx="7442593" cy="1021798"/>
          </a:xfrm>
          <a:prstGeom prst="roundRect">
            <a:avLst>
              <a:gd name="adj" fmla="val 16667"/>
            </a:avLst>
          </a:prstGeom>
          <a:noFill/>
          <a:ln w="38100" cap="flat">
            <a:solidFill>
              <a:schemeClr val="accent2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defTabSz="914268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5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при планировании замещения в организации должности по трудовому договору или выполнения работ </a:t>
            </a:r>
            <a:r>
              <a:rPr lang="ru-RU" sz="15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(</a:t>
            </a:r>
            <a:r>
              <a:rPr lang="ru-RU" sz="15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оказания услуг) по гражданско-правовому договору в течение месяца стоимостью более 100 тысяч рублей</a:t>
            </a:r>
            <a:endParaRPr sz="15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rial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167721" y="3732300"/>
            <a:ext cx="6534831" cy="1215085"/>
          </a:xfrm>
          <a:prstGeom prst="rect">
            <a:avLst/>
          </a:prstGeom>
          <a:solidFill>
            <a:srgbClr val="51C3F9">
              <a:lumMod val="20000"/>
              <a:lumOff val="80000"/>
            </a:srgbClr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lIns="91428" tIns="45712" rIns="91428" bIns="45712" rtlCol="0" anchor="ctr"/>
          <a:lstStyle/>
          <a:p>
            <a:pPr algn="ctr" defTabSz="914268"/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algn="ctr" defTabSz="914268"/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 при заключении</a:t>
            </a:r>
            <a:r>
              <a:rPr lang="ru-RU" sz="16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трудового </a:t>
            </a:r>
            <a:r>
              <a:rPr lang="ru-RU" sz="1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или </a:t>
            </a:r>
            <a:r>
              <a:rPr lang="ru-RU" sz="16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гражданско-правового договора на выполнение </a:t>
            </a:r>
            <a:r>
              <a:rPr lang="ru-RU" sz="1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работ (</a:t>
            </a:r>
            <a:r>
              <a:rPr lang="ru-RU" sz="16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оказание </a:t>
            </a:r>
            <a:r>
              <a:rPr lang="ru-RU" sz="1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услуг) </a:t>
            </a:r>
            <a:r>
              <a:rPr lang="ru-RU" sz="16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в </a:t>
            </a:r>
            <a:r>
              <a:rPr lang="ru-RU" sz="1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течение месяца стоимостью более 100 тысяч </a:t>
            </a:r>
            <a:r>
              <a:rPr lang="ru-RU" sz="16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рублей с гражданином,</a:t>
            </a:r>
            <a:endParaRPr lang="ru-RU" sz="16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rial"/>
            </a:endParaRPr>
          </a:p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167721" y="5264234"/>
            <a:ext cx="4381911" cy="1541612"/>
          </a:xfrm>
          <a:prstGeom prst="rect">
            <a:avLst/>
          </a:prstGeom>
          <a:solidFill>
            <a:srgbClr val="51C3F9">
              <a:lumMod val="20000"/>
              <a:lumOff val="80000"/>
            </a:srgbClr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lIns="91428" tIns="45712" rIns="91428" bIns="45712" rtlCol="0" anchor="ctr"/>
          <a:lstStyle/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замещавшим должность государственной ими муниципальной службы, включенную в перечень, установленный НПА (постановление Губернатора НСО от 20.09.2010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№ 300)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732048" y="5222511"/>
            <a:ext cx="2788794" cy="1332293"/>
          </a:xfrm>
          <a:prstGeom prst="rect">
            <a:avLst/>
          </a:prstGeom>
          <a:solidFill>
            <a:srgbClr val="51C3F9">
              <a:lumMod val="20000"/>
              <a:lumOff val="80000"/>
            </a:srgbClr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lIns="91428" tIns="45712" rIns="91428" bIns="45712" rtlCol="0" anchor="ctr"/>
          <a:lstStyle/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течение двух лет после увольнения со службы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3" name="Shape 523"/>
          <p:cNvSpPr/>
          <p:nvPr/>
        </p:nvSpPr>
        <p:spPr>
          <a:xfrm>
            <a:off x="7703258" y="3807098"/>
            <a:ext cx="4411579" cy="2747706"/>
          </a:xfrm>
          <a:prstGeom prst="roundRect">
            <a:avLst>
              <a:gd name="adj" fmla="val 16667"/>
            </a:avLst>
          </a:prstGeom>
          <a:noFill/>
          <a:ln w="38100" cap="flat">
            <a:solidFill>
              <a:schemeClr val="accent2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defTabSz="914268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В 10-дневный срок сообщает о заключении договора представителю нанимателя бывшего служащего </a:t>
            </a:r>
          </a:p>
          <a:p>
            <a:pPr defTabSz="914268">
              <a:defRPr>
                <a:latin typeface="Arial"/>
                <a:ea typeface="Arial"/>
                <a:cs typeface="Arial"/>
                <a:sym typeface="Arial"/>
              </a:defRPr>
            </a:pPr>
            <a:endParaRPr lang="ru-RU" b="1" dirty="0" smtClean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rial"/>
            </a:endParaRPr>
          </a:p>
          <a:p>
            <a:pPr defTabSz="914268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(</a:t>
            </a:r>
            <a:r>
              <a:rPr lang="ru-RU" b="1" i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постановление Правительства РФ от 21.01.2015 № 29)</a:t>
            </a:r>
            <a:endParaRPr b="1" i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rial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272379" y="3606258"/>
            <a:ext cx="10886021" cy="182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1427908" y="4897457"/>
            <a:ext cx="230526" cy="367885"/>
          </a:xfrm>
          <a:prstGeom prst="straightConnector1">
            <a:avLst/>
          </a:prstGeom>
          <a:ln w="539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523365" y="4817737"/>
            <a:ext cx="384048" cy="333072"/>
          </a:xfrm>
          <a:prstGeom prst="straightConnector1">
            <a:avLst/>
          </a:prstGeom>
          <a:ln w="603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трелка вправо 12"/>
          <p:cNvSpPr/>
          <p:nvPr/>
        </p:nvSpPr>
        <p:spPr>
          <a:xfrm>
            <a:off x="6776185" y="4198860"/>
            <a:ext cx="853440" cy="25072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740778" y="1309036"/>
            <a:ext cx="457702" cy="1259622"/>
          </a:xfrm>
          <a:prstGeom prst="straightConnector1">
            <a:avLst/>
          </a:prstGeom>
          <a:ln w="444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2198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4722" y="689712"/>
            <a:ext cx="6372040" cy="590465"/>
          </a:xfrm>
          <a:prstGeom prst="rect">
            <a:avLst/>
          </a:prstGeom>
          <a:solidFill>
            <a:srgbClr val="51C3F9">
              <a:lumMod val="20000"/>
              <a:lumOff val="80000"/>
            </a:srgbClr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lIns="91428" tIns="45712" rIns="91428" bIns="45712" rtlCol="0" anchor="ctr"/>
          <a:lstStyle/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Обращение гражданина (допускается подача обращения служащим, планирующим увольнение)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153595"/>
              </p:ext>
            </p:extLst>
          </p:nvPr>
        </p:nvGraphicFramePr>
        <p:xfrm>
          <a:off x="871247" y="201276"/>
          <a:ext cx="1087157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1574">
                  <a:extLst>
                    <a:ext uri="{9D8B030D-6E8A-4147-A177-3AD203B41FA5}">
                      <a16:colId xmlns:a16="http://schemas.microsoft.com/office/drawing/2014/main" val="26134398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Последовательность действий по анализу соблюдения требований о трудоустройстве</a:t>
                      </a:r>
                      <a:endParaRPr lang="ru-RU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2">
                        <a:alpha val="3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5538546"/>
                  </a:ext>
                </a:extLst>
              </a:tr>
            </a:tbl>
          </a:graphicData>
        </a:graphic>
      </p:graphicFrame>
      <p:cxnSp>
        <p:nvCxnSpPr>
          <p:cNvPr id="21" name="Прямая со стрелкой 20"/>
          <p:cNvCxnSpPr/>
          <p:nvPr/>
        </p:nvCxnSpPr>
        <p:spPr>
          <a:xfrm flipH="1">
            <a:off x="5141480" y="1266551"/>
            <a:ext cx="336002" cy="460658"/>
          </a:xfrm>
          <a:prstGeom prst="straightConnector1">
            <a:avLst/>
          </a:prstGeom>
          <a:ln w="539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5088906" y="1409439"/>
            <a:ext cx="2032280" cy="570155"/>
          </a:xfrm>
          <a:prstGeom prst="straightConnector1">
            <a:avLst/>
          </a:prstGeom>
          <a:ln w="698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525"/>
          <p:cNvGrpSpPr/>
          <p:nvPr/>
        </p:nvGrpSpPr>
        <p:grpSpPr>
          <a:xfrm>
            <a:off x="134184" y="1604610"/>
            <a:ext cx="4965440" cy="818970"/>
            <a:chOff x="217148" y="-155452"/>
            <a:chExt cx="8070488" cy="582664"/>
          </a:xfrm>
          <a:noFill/>
        </p:grpSpPr>
        <p:sp>
          <p:nvSpPr>
            <p:cNvPr id="36" name="Shape 523"/>
            <p:cNvSpPr/>
            <p:nvPr/>
          </p:nvSpPr>
          <p:spPr>
            <a:xfrm>
              <a:off x="217148" y="-155452"/>
              <a:ext cx="8070488" cy="582664"/>
            </a:xfrm>
            <a:prstGeom prst="roundRect">
              <a:avLst>
                <a:gd name="adj" fmla="val 16667"/>
              </a:avLst>
            </a:prstGeom>
            <a:grpFill/>
            <a:ln w="38100" cap="flat">
              <a:solidFill>
                <a:srgbClr val="F8696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268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Shape 524"/>
            <p:cNvSpPr/>
            <p:nvPr/>
          </p:nvSpPr>
          <p:spPr>
            <a:xfrm>
              <a:off x="217148" y="-103062"/>
              <a:ext cx="8058658" cy="3886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914268"/>
              <a:r>
                <a:rPr lang="ru-RU" sz="1600" dirty="0" smtClean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рассматривается подразделением по профилактике коррупции</a:t>
              </a:r>
              <a:endParaRPr lang="ru-R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41" name="Group 525"/>
          <p:cNvGrpSpPr/>
          <p:nvPr/>
        </p:nvGrpSpPr>
        <p:grpSpPr>
          <a:xfrm>
            <a:off x="160813" y="2614757"/>
            <a:ext cx="5260640" cy="1168050"/>
            <a:chOff x="-5167467" y="-546498"/>
            <a:chExt cx="7836780" cy="568107"/>
          </a:xfrm>
          <a:noFill/>
        </p:grpSpPr>
        <p:sp>
          <p:nvSpPr>
            <p:cNvPr id="42" name="Shape 523"/>
            <p:cNvSpPr/>
            <p:nvPr/>
          </p:nvSpPr>
          <p:spPr>
            <a:xfrm>
              <a:off x="-5167467" y="-546498"/>
              <a:ext cx="7836780" cy="568107"/>
            </a:xfrm>
            <a:prstGeom prst="roundRect">
              <a:avLst>
                <a:gd name="adj" fmla="val 16667"/>
              </a:avLst>
            </a:prstGeom>
            <a:grpFill/>
            <a:ln w="38100" cap="flat">
              <a:solidFill>
                <a:srgbClr val="F8696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268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Shape 524"/>
            <p:cNvSpPr/>
            <p:nvPr/>
          </p:nvSpPr>
          <p:spPr>
            <a:xfrm>
              <a:off x="-5118158" y="-413429"/>
              <a:ext cx="7612830" cy="2825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914268"/>
              <a:r>
                <a:rPr lang="ru-RU" sz="1600" dirty="0" smtClean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Готовится мотивированное заключение, содержащее мотивированный вывод и рекомендации для принятия решения комиссией</a:t>
              </a:r>
              <a:endParaRPr lang="ru-R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cxnSp>
        <p:nvCxnSpPr>
          <p:cNvPr id="45" name="Прямая со стрелкой 44"/>
          <p:cNvCxnSpPr/>
          <p:nvPr/>
        </p:nvCxnSpPr>
        <p:spPr>
          <a:xfrm flipH="1">
            <a:off x="1948580" y="3711029"/>
            <a:ext cx="14973" cy="452980"/>
          </a:xfrm>
          <a:prstGeom prst="straightConnector1">
            <a:avLst/>
          </a:prstGeom>
          <a:ln w="793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525"/>
          <p:cNvGrpSpPr/>
          <p:nvPr/>
        </p:nvGrpSpPr>
        <p:grpSpPr>
          <a:xfrm>
            <a:off x="182731" y="4189585"/>
            <a:ext cx="5916736" cy="1259409"/>
            <a:chOff x="-93016" y="-304765"/>
            <a:chExt cx="8885888" cy="671135"/>
          </a:xfrm>
          <a:noFill/>
        </p:grpSpPr>
        <p:sp>
          <p:nvSpPr>
            <p:cNvPr id="64" name="Shape 523"/>
            <p:cNvSpPr/>
            <p:nvPr/>
          </p:nvSpPr>
          <p:spPr>
            <a:xfrm>
              <a:off x="-93016" y="-304765"/>
              <a:ext cx="8885888" cy="671135"/>
            </a:xfrm>
            <a:prstGeom prst="roundRect">
              <a:avLst>
                <a:gd name="adj" fmla="val 16667"/>
              </a:avLst>
            </a:prstGeom>
            <a:grpFill/>
            <a:ln w="38100" cap="flat">
              <a:solidFill>
                <a:srgbClr val="F8696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268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Shape 524"/>
            <p:cNvSpPr/>
            <p:nvPr/>
          </p:nvSpPr>
          <p:spPr>
            <a:xfrm>
              <a:off x="64922" y="139294"/>
              <a:ext cx="8058657" cy="1434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914268"/>
              <a:endParaRPr lang="ru-RU" sz="1800" dirty="0">
                <a:solidFill>
                  <a:srgbClr val="4472C4"/>
                </a:solidFill>
                <a:latin typeface="+mj-lt"/>
              </a:endParaRPr>
            </a:p>
          </p:txBody>
        </p:sp>
      </p:grpSp>
      <p:sp>
        <p:nvSpPr>
          <p:cNvPr id="11285" name="Прямоугольник 11284"/>
          <p:cNvSpPr/>
          <p:nvPr/>
        </p:nvSpPr>
        <p:spPr>
          <a:xfrm>
            <a:off x="182731" y="4164009"/>
            <a:ext cx="59580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268"/>
            <a:r>
              <a:rPr lang="ru-RU" sz="16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Комиссия обязана рассмотреть письменное обращение в течение семи дней со дня его поступления, уведомить гражданина письменно (1 рабочий день, </a:t>
            </a:r>
          </a:p>
          <a:p>
            <a:pPr lvl="0" algn="ctr" defTabSz="914268"/>
            <a:r>
              <a:rPr lang="ru-RU" sz="16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устно – 3 рабочих дня)</a:t>
            </a:r>
            <a:endParaRPr lang="ru-RU" sz="16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9" name="Прямая со стрелкой 68"/>
          <p:cNvCxnSpPr/>
          <p:nvPr/>
        </p:nvCxnSpPr>
        <p:spPr>
          <a:xfrm flipH="1">
            <a:off x="871247" y="5204356"/>
            <a:ext cx="200792" cy="458236"/>
          </a:xfrm>
          <a:prstGeom prst="straightConnector1">
            <a:avLst/>
          </a:prstGeom>
          <a:ln w="698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>
            <a:endCxn id="44" idx="0"/>
          </p:cNvCxnSpPr>
          <p:nvPr/>
        </p:nvCxnSpPr>
        <p:spPr>
          <a:xfrm>
            <a:off x="4760042" y="5199369"/>
            <a:ext cx="129621" cy="612512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7121186" y="718060"/>
            <a:ext cx="4639098" cy="803393"/>
          </a:xfrm>
          <a:prstGeom prst="rect">
            <a:avLst/>
          </a:prstGeom>
          <a:solidFill>
            <a:srgbClr val="51C3F9">
              <a:lumMod val="20000"/>
              <a:lumOff val="80000"/>
            </a:srgbClr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lIns="91428" tIns="45712" rIns="91428" bIns="45712" rtlCol="0" anchor="ctr"/>
          <a:lstStyle/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Уведомление организации</a:t>
            </a: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 трудоустройстве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311091" y="5811881"/>
            <a:ext cx="3157143" cy="881527"/>
          </a:xfrm>
          <a:prstGeom prst="rect">
            <a:avLst/>
          </a:prstGeom>
          <a:solidFill>
            <a:srgbClr val="51C3F9">
              <a:lumMod val="20000"/>
              <a:lumOff val="80000"/>
            </a:srgbClr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lIns="91428" tIns="45712" rIns="91428" bIns="45712" rtlCol="0" anchor="ctr"/>
          <a:lstStyle/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Отказать в замещении должности в организации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34184" y="5682619"/>
            <a:ext cx="2818613" cy="1036373"/>
          </a:xfrm>
          <a:prstGeom prst="rect">
            <a:avLst/>
          </a:prstGeom>
          <a:solidFill>
            <a:srgbClr val="51C3F9">
              <a:lumMod val="20000"/>
              <a:lumOff val="80000"/>
            </a:srgbClr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lIns="91428" tIns="45712" rIns="91428" bIns="45712" rtlCol="0" anchor="ctr"/>
          <a:lstStyle/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Дать согласие на трудоустройство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2" name="Group 525"/>
          <p:cNvGrpSpPr/>
          <p:nvPr/>
        </p:nvGrpSpPr>
        <p:grpSpPr>
          <a:xfrm>
            <a:off x="6482223" y="1642148"/>
            <a:ext cx="5539623" cy="3901476"/>
            <a:chOff x="-5089622" y="-596463"/>
            <a:chExt cx="7770717" cy="2437673"/>
          </a:xfrm>
          <a:noFill/>
        </p:grpSpPr>
        <p:sp>
          <p:nvSpPr>
            <p:cNvPr id="53" name="Shape 523"/>
            <p:cNvSpPr/>
            <p:nvPr/>
          </p:nvSpPr>
          <p:spPr>
            <a:xfrm>
              <a:off x="-5014914" y="-596463"/>
              <a:ext cx="7696009" cy="2222229"/>
            </a:xfrm>
            <a:prstGeom prst="roundRect">
              <a:avLst>
                <a:gd name="adj" fmla="val 16667"/>
              </a:avLst>
            </a:prstGeom>
            <a:grpFill/>
            <a:ln w="38100" cap="flat">
              <a:solidFill>
                <a:srgbClr val="F8696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268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Shape 524"/>
            <p:cNvSpPr/>
            <p:nvPr/>
          </p:nvSpPr>
          <p:spPr>
            <a:xfrm>
              <a:off x="-5089622" y="-504265"/>
              <a:ext cx="7448999" cy="23454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914268"/>
              <a:r>
                <a:rPr lang="ru-RU" sz="1600" dirty="0" smtClean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На комиссию уведомление подлежит рассмотрению комиссией </a:t>
              </a:r>
              <a:r>
                <a:rPr lang="ru-RU" sz="1600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если </a:t>
              </a:r>
              <a:r>
                <a:rPr lang="ru-RU" sz="1600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отдельные функции государственного </a:t>
              </a:r>
              <a:r>
                <a:rPr lang="ru-RU" sz="1600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(муниципального) управления </a:t>
              </a:r>
              <a:r>
                <a:rPr lang="ru-RU" sz="1600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данной организацией входили в его должностные (служебные) </a:t>
              </a:r>
              <a:r>
                <a:rPr lang="ru-RU" sz="1600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обязанности на службе,</a:t>
              </a:r>
              <a:r>
                <a:rPr lang="ru-RU" sz="1600" dirty="0" smtClean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ru-RU" sz="1600" dirty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при </a:t>
              </a:r>
              <a:r>
                <a:rPr lang="ru-RU" sz="1600" dirty="0" smtClean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условии, что:</a:t>
              </a:r>
            </a:p>
            <a:p>
              <a:pPr algn="ctr" defTabSz="914268"/>
              <a:endParaRPr lang="ru-RU" sz="1600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 defTabSz="914268"/>
              <a:r>
                <a:rPr lang="ru-RU" sz="1600" dirty="0" smtClean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гражданину </a:t>
              </a:r>
              <a:r>
                <a:rPr lang="ru-RU" sz="1600" dirty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комиссией ранее было отказано во вступлении в трудовые и гражданско-правовые отношения с данной организацией или </a:t>
              </a:r>
              <a:endParaRPr lang="ru-RU" sz="1600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 defTabSz="914268"/>
              <a:endParaRPr lang="ru-RU" sz="1600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 defTabSz="914268"/>
              <a:r>
                <a:rPr lang="ru-RU" sz="1600" dirty="0" smtClean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что </a:t>
              </a:r>
              <a:r>
                <a:rPr lang="ru-RU" sz="1600" dirty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вопрос о даче </a:t>
              </a:r>
              <a:r>
                <a:rPr lang="ru-RU" sz="1600" dirty="0" smtClean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ему согласия комиссией </a:t>
              </a:r>
              <a:r>
                <a:rPr lang="ru-RU" sz="1600" dirty="0">
                  <a:solidFill>
                    <a:srgbClr val="0000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не рассматривался.</a:t>
              </a:r>
            </a:p>
            <a:p>
              <a:pPr algn="ctr" defTabSz="914268"/>
              <a:endParaRPr lang="ru-RU" sz="1400" dirty="0">
                <a:solidFill>
                  <a:srgbClr val="4472C4"/>
                </a:solidFill>
                <a:latin typeface="Calibri"/>
              </a:endParaRPr>
            </a:p>
          </p:txBody>
        </p:sp>
      </p:grpSp>
      <p:cxnSp>
        <p:nvCxnSpPr>
          <p:cNvPr id="56" name="Прямая со стрелкой 55"/>
          <p:cNvCxnSpPr/>
          <p:nvPr/>
        </p:nvCxnSpPr>
        <p:spPr>
          <a:xfrm>
            <a:off x="5448082" y="3352109"/>
            <a:ext cx="1034141" cy="0"/>
          </a:xfrm>
          <a:prstGeom prst="straightConnector1">
            <a:avLst/>
          </a:prstGeom>
          <a:ln w="920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H="1">
            <a:off x="7380021" y="5157503"/>
            <a:ext cx="315685" cy="505089"/>
          </a:xfrm>
          <a:prstGeom prst="straightConnector1">
            <a:avLst/>
          </a:prstGeom>
          <a:ln w="698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10229782" y="5128336"/>
            <a:ext cx="385360" cy="420718"/>
          </a:xfrm>
          <a:prstGeom prst="straightConnector1">
            <a:avLst/>
          </a:prstGeom>
          <a:ln w="698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Прямоугольник 71"/>
          <p:cNvSpPr/>
          <p:nvPr/>
        </p:nvSpPr>
        <p:spPr>
          <a:xfrm>
            <a:off x="6616762" y="5664319"/>
            <a:ext cx="2353659" cy="1029089"/>
          </a:xfrm>
          <a:prstGeom prst="rect">
            <a:avLst/>
          </a:prstGeom>
          <a:solidFill>
            <a:srgbClr val="51C3F9">
              <a:lumMod val="20000"/>
              <a:lumOff val="80000"/>
            </a:srgbClr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lIns="91428" tIns="45712" rIns="91428" bIns="45712" rtlCol="0" anchor="ctr"/>
          <a:lstStyle/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Дать согласие на замещение должности в организации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9137361" y="5543624"/>
            <a:ext cx="2884486" cy="1175368"/>
          </a:xfrm>
          <a:prstGeom prst="rect">
            <a:avLst/>
          </a:prstGeom>
          <a:solidFill>
            <a:srgbClr val="51C3F9">
              <a:lumMod val="20000"/>
              <a:lumOff val="80000"/>
            </a:srgbClr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lIns="91428" tIns="45712" rIns="91428" bIns="45712" rtlCol="0" anchor="ctr"/>
          <a:lstStyle/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Установить,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что замещение должности в организации нарушает требование </a:t>
            </a:r>
          </a:p>
          <a:p>
            <a:pPr marL="0" marR="0" lvl="0" indent="0" algn="ctr" defTabSz="914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статьи 12 ФЗ № 273-ФЗ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Выгнутая вправо стрелка 1"/>
          <p:cNvSpPr/>
          <p:nvPr/>
        </p:nvSpPr>
        <p:spPr>
          <a:xfrm>
            <a:off x="5152882" y="2170771"/>
            <a:ext cx="903077" cy="774560"/>
          </a:xfrm>
          <a:prstGeom prst="curvedLeft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6510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Аспект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414</Words>
  <Application>Microsoft Office PowerPoint</Application>
  <PresentationFormat>Широкоэкранный</PresentationFormat>
  <Paragraphs>74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4" baseType="lpstr">
      <vt:lpstr>Arial</vt:lpstr>
      <vt:lpstr>Calibri</vt:lpstr>
      <vt:lpstr>Calibri Light</vt:lpstr>
      <vt:lpstr>Tahoma</vt:lpstr>
      <vt:lpstr>Times New Roman</vt:lpstr>
      <vt:lpstr>Trebuchet MS</vt:lpstr>
      <vt:lpstr>Wingdings 3</vt:lpstr>
      <vt:lpstr>Тема Office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Правительство Новосибирской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Долгова Елена Борисовна</dc:creator>
  <cp:lastModifiedBy>Долгова Елена Борисовна</cp:lastModifiedBy>
  <cp:revision>54</cp:revision>
  <dcterms:created xsi:type="dcterms:W3CDTF">2018-06-06T07:19:53Z</dcterms:created>
  <dcterms:modified xsi:type="dcterms:W3CDTF">2018-06-08T07:47:55Z</dcterms:modified>
</cp:coreProperties>
</file>