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1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4" r:id="rId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312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3BFA1-DE98-4F5C-963B-5F4312E5B3AE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9D747D-FB4E-47A5-9725-1EE4161F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91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00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11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9495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192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2471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693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58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269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0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77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3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28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733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818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676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100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51346-CFD6-4B56-9908-FFCB480F0EA1}" type="datetimeFigureOut">
              <a:rPr lang="ru-RU" smtClean="0"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7589092-7F26-4BE4-853B-00E56C1A4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5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  <p:sldLayoutId id="2147483946" r:id="rId15"/>
    <p:sldLayoutId id="21474839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1544" y="908721"/>
            <a:ext cx="8458200" cy="7200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7408" y="620688"/>
            <a:ext cx="9505056" cy="5832648"/>
          </a:xfrm>
        </p:spPr>
        <p:txBody>
          <a:bodyPr anchor="ctr">
            <a:normAutofit fontScale="32500" lnSpcReduction="20000"/>
          </a:bodyPr>
          <a:lstStyle/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endParaRPr lang="ru-RU" sz="3600" b="1" dirty="0" smtClean="0"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8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проверке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ru-RU" sz="8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сведений, указанных в уведомлении </a:t>
            </a: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8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факте склонения служащего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ru-RU" sz="8600" b="1" dirty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 совершению коррупционного правонарушения: основание проведения проверки, порядок и сроки ее проведения, результаты проверки</a:t>
            </a:r>
          </a:p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>Попова М.С., консультант</a:t>
            </a:r>
            <a:b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</a:br>
            <a: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>отдела по профилактике коррупционных и иных правонарушений  </a:t>
            </a:r>
            <a:b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</a:br>
            <a: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>департамента организации управления и государственной</a:t>
            </a:r>
            <a:b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</a:br>
            <a: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>гражданской службы администрации Губернатора </a:t>
            </a:r>
            <a:b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</a:br>
            <a:r>
              <a:rPr lang="ru-RU" altLang="ru-RU" sz="55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>Новосибирской области и Правительства Новосибирской области</a:t>
            </a:r>
            <a:r>
              <a:rPr lang="ru-RU" altLang="ru-RU" sz="5500" dirty="0">
                <a:solidFill>
                  <a:srgbClr val="002060"/>
                </a:solidFill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  <a:t/>
            </a:r>
            <a:br>
              <a:rPr lang="ru-RU" altLang="ru-RU" sz="5500" dirty="0">
                <a:solidFill>
                  <a:srgbClr val="002060"/>
                </a:solidFill>
                <a:latin typeface="Tahoma" panose="020B0604030504040204" pitchFamily="34" charset="0"/>
                <a:ea typeface="+mj-ea"/>
                <a:cs typeface="Tahoma" panose="020B0604030504040204" pitchFamily="34" charset="0"/>
              </a:rPr>
            </a:br>
            <a:endParaRPr lang="ru-RU" sz="55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55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3600" b="1" i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800" b="1" i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00797" y="404664"/>
            <a:ext cx="7490792" cy="73116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</a:rPr>
              <a:t>Обязанность </a:t>
            </a:r>
            <a:r>
              <a:rPr lang="ru-RU" sz="3200" b="1" dirty="0">
                <a:solidFill>
                  <a:schemeClr val="accent2"/>
                </a:solidFill>
              </a:rPr>
              <a:t>служащих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55440" y="1484783"/>
            <a:ext cx="8928992" cy="4556581"/>
          </a:xfrm>
        </p:spPr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1.Государственный или муниципальный служащий обязан уведомлять представителя нанимателя (работодателя), органы прокуратуры или другие государственные органы обо всех случаях обращения к нему каких-либо лиц в целях склонения его к совершению коррупционных </a:t>
            </a:r>
            <a:r>
              <a:rPr lang="ru-RU" sz="20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правонарушений.</a:t>
            </a:r>
            <a:endParaRPr lang="en-US" sz="2000" b="1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0" algn="just">
              <a:buNone/>
            </a:pPr>
            <a:r>
              <a:rPr lang="ru-RU" sz="20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2.Уведомление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фактах обращения в целях склонения к </a:t>
            </a:r>
            <a:r>
              <a:rPr lang="ru-RU" sz="20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совершению </a:t>
            </a:r>
            <a:r>
              <a:rPr lang="ru-R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коррупционных правонарушений, за исключением случаев, когда по данным фактам проведена или проводится проверка, является должностной (служебной) обязанностью государственного или муниципального служащего.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(ст. 9 Федерального закона № 273-ФЗ)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6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35560" y="188640"/>
            <a:ext cx="8352928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</a:t>
            </a:r>
            <a:br>
              <a:rPr lang="ru-RU" sz="2200" b="1" dirty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сведений, содержащихся в уведомлении  о фактах обращения каких-либо лиц в целях склонения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служащих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совершению коррупционных правонарушений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2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5480" y="1844824"/>
            <a:ext cx="9145016" cy="4536504"/>
          </a:xfrm>
        </p:spPr>
        <p:txBody>
          <a:bodyPr>
            <a:normAutofit fontScale="25000" lnSpcReduction="20000"/>
          </a:bodyPr>
          <a:lstStyle/>
          <a:p>
            <a:pPr marL="90488" indent="0" algn="ctr">
              <a:buNone/>
            </a:pPr>
            <a:r>
              <a:rPr lang="ru-RU" sz="8000" b="1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В уведомлении указываются следующие сведения:</a:t>
            </a:r>
          </a:p>
          <a:p>
            <a:pPr marL="90488" indent="0" algn="just">
              <a:buNone/>
            </a:pPr>
            <a:endParaRPr lang="ru-RU" sz="1900" b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фамилия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имя, отчество, должность  служащего;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 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известные сведения о лице, склоняющем к совершению коррупционного правонарушения;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сущность 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предполагаемого коррупционного правонарушения;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 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склонения к совершению коррупционного правонарушения;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дата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место, время склонения к совершению коррупционного правонарушения;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обстоятельства 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склонения к совершению коррупционного правонарушения;</a:t>
            </a:r>
          </a:p>
          <a:p>
            <a:pPr marL="1233488" indent="-1143000" algn="just"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дополнительные </a:t>
            </a:r>
            <a:r>
              <a:rPr lang="ru-RU" sz="80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материалы (документы), имеющие отношение к факту склонения к совершению коррупционного правонарушения.</a:t>
            </a:r>
          </a:p>
          <a:p>
            <a:pPr marL="547688" indent="-457200" algn="just">
              <a:buFont typeface="Wingdings" panose="05000000000000000000" pitchFamily="2" charset="2"/>
              <a:buChar char="Ø"/>
            </a:pPr>
            <a:endParaRPr lang="ru-RU" sz="33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indent="0" algn="just">
              <a:buNone/>
            </a:pPr>
            <a:endParaRPr lang="ru-RU" sz="16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indent="0" algn="just">
              <a:buNone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34362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60648"/>
            <a:ext cx="9091074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Отличия от иных видов антикоррупционных проверок: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553958"/>
              </p:ext>
            </p:extLst>
          </p:nvPr>
        </p:nvGraphicFramePr>
        <p:xfrm>
          <a:off x="830986" y="756910"/>
          <a:ext cx="9585494" cy="5840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1479">
                  <a:extLst>
                    <a:ext uri="{9D8B030D-6E8A-4147-A177-3AD203B41FA5}">
                      <a16:colId xmlns:a16="http://schemas.microsoft.com/office/drawing/2014/main" val="48687988"/>
                    </a:ext>
                  </a:extLst>
                </a:gridCol>
                <a:gridCol w="4704015">
                  <a:extLst>
                    <a:ext uri="{9D8B030D-6E8A-4147-A177-3AD203B41FA5}">
                      <a16:colId xmlns:a16="http://schemas.microsoft.com/office/drawing/2014/main" val="4176733753"/>
                    </a:ext>
                  </a:extLst>
                </a:gridCol>
              </a:tblGrid>
              <a:tr h="139802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сведений, указанных в уведомлении о фактах склонения к совершению</a:t>
                      </a:r>
                      <a:r>
                        <a:rPr lang="ru-RU" sz="1800" baseline="0" dirty="0" smtClean="0">
                          <a:solidFill>
                            <a:schemeClr val="tx2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коррупционного правонарушения</a:t>
                      </a:r>
                      <a:endParaRPr lang="ru-RU" sz="1800" dirty="0">
                        <a:solidFill>
                          <a:schemeClr val="tx2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Иные антикоррупционные проверки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870634"/>
                  </a:ext>
                </a:extLst>
              </a:tr>
              <a:tr h="1276595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Основанием является решение руководителя об</a:t>
                      </a:r>
                      <a:r>
                        <a:rPr lang="ru-RU" sz="1600" baseline="0" dirty="0" smtClean="0"/>
                        <a:t> организации проверки по результатам рассмотрения уведомления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ru-RU" sz="1600" baseline="0" dirty="0" smtClean="0"/>
                        <a:t>(приказ, распоряжение)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Основанием служит достаточная информация правоохранительных, иных государственных органов, должностных лиц кадровых служб, политических партий, СМИ, общественной палаты.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568944"/>
                  </a:ext>
                </a:extLst>
              </a:tr>
              <a:tr h="1041433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Сроки проведения максимально короткие, с целью</a:t>
                      </a:r>
                      <a:r>
                        <a:rPr lang="ru-RU" sz="1600" baseline="0" dirty="0" smtClean="0"/>
                        <a:t> минимизации рисков совершения коррупционного правонарушения. Устанавливаются в правовых актах органов.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Срок проведения установлен в НПА. Длительный – 60 дней, может быть</a:t>
                      </a:r>
                      <a:r>
                        <a:rPr lang="ru-RU" sz="1600" baseline="0" dirty="0" smtClean="0"/>
                        <a:t> продлен до 90 дней.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374180"/>
                  </a:ext>
                </a:extLst>
              </a:tr>
              <a:tr h="80627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Предметом проверки являются сведения, ставшие известные самому служащему.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aseline="0" dirty="0" smtClean="0"/>
                        <a:t>Предметом проверки являются сведения, относительно действий (бездействий) служащего (нарушения им запретов, ограничений и др.).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696101"/>
                  </a:ext>
                </a:extLst>
              </a:tr>
              <a:tr h="99817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Правовое</a:t>
                      </a:r>
                      <a:r>
                        <a:rPr lang="ru-RU" sz="1600" baseline="0" dirty="0" smtClean="0"/>
                        <a:t> регулирование осуществляется специальными локальными актами органов.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Правовое</a:t>
                      </a:r>
                      <a:r>
                        <a:rPr lang="ru-RU" sz="1600" baseline="0" dirty="0" smtClean="0"/>
                        <a:t> регулирование осуществляется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ru-RU" sz="1600" baseline="0" dirty="0" smtClean="0"/>
                        <a:t>Постановлением Губернатора НСО от 26.11.2009 №498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495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16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337878" y="1817748"/>
            <a:ext cx="2193408" cy="351493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Обязанность служащих уведомлять представителя нанимателя о фактах склонения к совершению коррупционных правонарушений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235332" y="1828604"/>
            <a:ext cx="1801899" cy="6158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Рассмотрение уведомления</a:t>
            </a: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327720" y="4939191"/>
            <a:ext cx="1838365" cy="8847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Уведомление 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служащего (письменное)</a:t>
            </a:r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72831" y="2843133"/>
            <a:ext cx="1833920" cy="167962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Решение  о проведении 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(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приказ, 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распоряжение) </a:t>
            </a:r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719557" y="2136520"/>
            <a:ext cx="1812069" cy="196404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проверки</a:t>
            </a: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8421828" y="1139215"/>
            <a:ext cx="2633780" cy="9575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максимально </a:t>
            </a:r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короткий (в </a:t>
            </a:r>
            <a:r>
              <a:rPr lang="ru-RU" sz="16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пост.Губернатора</a:t>
            </a:r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НСО №147 – 5 дней)</a:t>
            </a:r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8409267" y="2193904"/>
            <a:ext cx="2678158" cy="209919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9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Действия:</a:t>
            </a:r>
          </a:p>
          <a:p>
            <a:pPr algn="just"/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1)анализ представленных сведений, документов;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2)уточняющие беседы;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3)запросы, если возможно оперативно получить ответ</a:t>
            </a:r>
          </a:p>
          <a:p>
            <a:pPr algn="just"/>
            <a:endParaRPr lang="ru-RU" sz="1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u-RU" sz="1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8428283" y="4394200"/>
            <a:ext cx="2659142" cy="8938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Оформление результатов в виде ДОКЛАДА</a:t>
            </a: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7792114" y="5874093"/>
            <a:ext cx="1904286" cy="79937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Факты подтвердились</a:t>
            </a:r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9912424" y="5861239"/>
            <a:ext cx="1652672" cy="81222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Факты не подтвердились</a:t>
            </a:r>
          </a:p>
          <a:p>
            <a:pPr algn="ctr"/>
            <a:endParaRPr lang="ru-RU" sz="9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5561824" y="5648052"/>
            <a:ext cx="1812069" cy="102541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Направление материалов в правоохранительные органы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70944" y="385941"/>
            <a:ext cx="2016224" cy="638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Служащий</a:t>
            </a: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3539282" y="165429"/>
            <a:ext cx="6264163" cy="7444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Представитель </a:t>
            </a:r>
            <a:r>
              <a:rPr lang="ru-RU" sz="20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нанимателя (работодатель)</a:t>
            </a:r>
            <a:endParaRPr lang="ru-RU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711624" y="651495"/>
            <a:ext cx="775755" cy="249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7578620" y="2896900"/>
            <a:ext cx="360040" cy="2757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224173" y="1172555"/>
            <a:ext cx="216024" cy="3185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102209" y="2469450"/>
            <a:ext cx="216023" cy="318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105434" y="4547035"/>
            <a:ext cx="216024" cy="361210"/>
          </a:xfrm>
          <a:prstGeom prst="downArrow">
            <a:avLst>
              <a:gd name="adj1" fmla="val 50000"/>
              <a:gd name="adj2" fmla="val 479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223402" y="2828012"/>
            <a:ext cx="408542" cy="3291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>
            <a:off x="8055222" y="1665322"/>
            <a:ext cx="201018" cy="306231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997783" y="1311883"/>
            <a:ext cx="634054" cy="35522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/>
          <p:cNvSpPr/>
          <p:nvPr/>
        </p:nvSpPr>
        <p:spPr>
          <a:xfrm>
            <a:off x="2639616" y="4463469"/>
            <a:ext cx="591151" cy="2641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8651336" y="5340473"/>
            <a:ext cx="288032" cy="3779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0512027" y="5288012"/>
            <a:ext cx="25666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лево 1"/>
          <p:cNvSpPr/>
          <p:nvPr/>
        </p:nvSpPr>
        <p:spPr>
          <a:xfrm>
            <a:off x="7418299" y="6158998"/>
            <a:ext cx="351333" cy="2167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935</TotalTime>
  <Words>334</Words>
  <Application>Microsoft Office PowerPoint</Application>
  <PresentationFormat>Широкоэкранный</PresentationFormat>
  <Paragraphs>60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Trebuchet MS</vt:lpstr>
      <vt:lpstr>Wingdings</vt:lpstr>
      <vt:lpstr>Wingdings 3</vt:lpstr>
      <vt:lpstr>Аспект</vt:lpstr>
      <vt:lpstr>    </vt:lpstr>
      <vt:lpstr>Обязанность служащих</vt:lpstr>
      <vt:lpstr> ПЕРЕЧЕНЬ сведений, содержащихся в уведомлении  о фактах обращения каких-либо лиц в целях склонения служащих к совершению коррупционных правонарушений  </vt:lpstr>
      <vt:lpstr>Отличия от иных видов антикоррупционных проверок:</vt:lpstr>
      <vt:lpstr>Презентация PowerPoint</vt:lpstr>
    </vt:vector>
  </TitlesOfParts>
  <Company>АГНОиПНО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Уведомление о фактах обращения в целях склонения к совершению коррупционных правонарушений, является должностной обязанностью гражданского служащего ( часть 5 статьи 9 Федерального закона от 25.12.2</dc:title>
  <dc:creator>Ревуцкая Вероника Андреевна</dc:creator>
  <cp:lastModifiedBy>Попова Марина Сергеевна</cp:lastModifiedBy>
  <cp:revision>76</cp:revision>
  <cp:lastPrinted>2016-12-15T10:09:48Z</cp:lastPrinted>
  <dcterms:created xsi:type="dcterms:W3CDTF">2016-12-14T05:52:14Z</dcterms:created>
  <dcterms:modified xsi:type="dcterms:W3CDTF">2018-06-07T07:26:14Z</dcterms:modified>
</cp:coreProperties>
</file>